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6"/>
  </p:notesMasterIdLst>
  <p:sldIdLst>
    <p:sldId id="293" r:id="rId2"/>
    <p:sldId id="297" r:id="rId3"/>
    <p:sldId id="296" r:id="rId4"/>
    <p:sldId id="295" r:id="rId5"/>
  </p:sldIdLst>
  <p:sldSz cx="9144000" cy="5143500" type="screen16x9"/>
  <p:notesSz cx="9144000" cy="5143500"/>
  <p:embeddedFontLst>
    <p:embeddedFont>
      <p:font typeface="宋体" panose="02010600030101010101" pitchFamily="2" charset="-122"/>
      <p:regular r:id="rId7"/>
    </p:embeddedFont>
    <p:embeddedFont>
      <p:font typeface="Economica" panose="020B0604020202020204" charset="0"/>
      <p:regular r:id="rId8"/>
      <p:bold r:id="rId9"/>
      <p:italic r:id="rId10"/>
      <p:boldItalic r:id="rId11"/>
    </p:embeddedFont>
    <p:embeddedFont>
      <p:font typeface="Muli Regular" panose="020B0604020202020204" charset="0"/>
      <p:regular r:id="rId12"/>
      <p:bold r:id="rId13"/>
      <p:italic r:id="rId14"/>
      <p:boldItalic r:id="rId15"/>
    </p:embeddedFont>
    <p:embeddedFont>
      <p:font typeface="微软雅黑" panose="020B0503020204020204" pitchFamily="34" charset="-122"/>
      <p:regular r:id="rId16"/>
      <p:bold r:id="rId17"/>
    </p:embeddedFont>
    <p:embeddedFont>
      <p:font typeface="Open Sans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6" roundtripDataSignature="AMtx7mjk7ddpjVrAQkfiI2o1sWSlPxIq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FCD"/>
    <a:srgbClr val="5B9BD5"/>
    <a:srgbClr val="4472C4"/>
    <a:srgbClr val="4471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87" autoAdjust="0"/>
  </p:normalViewPr>
  <p:slideViewPr>
    <p:cSldViewPr snapToGrid="0">
      <p:cViewPr>
        <p:scale>
          <a:sx n="100" d="100"/>
          <a:sy n="100" d="100"/>
        </p:scale>
        <p:origin x="1194" y="86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68" Type="http://schemas.openxmlformats.org/officeDocument/2006/relationships/viewProps" Target="viewProp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6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66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6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385750"/>
            <a:ext cx="6096300" cy="1928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294dfa11_0_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g80294dfa1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20074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294dfa11_0_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g80294dfa1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78390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0294dfa11_0_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90" name="Google Shape;90;g80294dfa1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16831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849773c3a5_0_53"/>
          <p:cNvSpPr txBox="1">
            <a:spLocks noGrp="1"/>
          </p:cNvSpPr>
          <p:nvPr>
            <p:ph type="sldNum" idx="12"/>
          </p:nvPr>
        </p:nvSpPr>
        <p:spPr>
          <a:xfrm>
            <a:off x="8545825" y="4756575"/>
            <a:ext cx="5982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2540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1300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2540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1300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2540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1300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2540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1300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540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1300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540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1300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2540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1300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2540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1300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2540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1300" i="0" u="none" strike="noStrike" cap="none">
                <a:solidFill>
                  <a:srgbClr val="39373D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pPr marL="2540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49773c3a5_0_43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2" name="Google Shape;52;g849773c3a5_0_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number">
  <p:cSld name="BIG_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849773c3a5_0_4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849773c3a5_0_46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g849773c3a5_0_46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g849773c3a5_0_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49773c3a5_0_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g849773c3a5_0_4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3" name="Google Shape;13;g849773c3a5_0_4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4" name="Google Shape;14;g849773c3a5_0_4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g849773c3a5_0_4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6" name="Google Shape;16;g849773c3a5_0_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849773c3a5_0_10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9" name="Google Shape;19;g849773c3a5_0_10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" name="Google Shape;20;g849773c3a5_0_10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g849773c3a5_0_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849773c3a5_0_1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g849773c3a5_0_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g849773c3a5_0_1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g849773c3a5_0_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849773c3a5_0_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849773c3a5_0_2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g849773c3a5_0_20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849773c3a5_0_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849773c3a5_0_2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g849773c3a5_0_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849773c3a5_0_2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" name="Google Shape;37;g849773c3a5_0_28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g849773c3a5_0_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849773c3a5_0_3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g849773c3a5_0_3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g849773c3a5_0_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849773c3a5_0_36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" name="Google Shape;45;g849773c3a5_0_3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g849773c3a5_0_36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g849773c3a5_0_36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8" name="Google Shape;48;g849773c3a5_0_3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g849773c3a5_0_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849773c3a5_0_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g849773c3a5_0_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g849773c3a5_0_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矩形 101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26751" y="644681"/>
            <a:ext cx="1352840" cy="4398153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85097" y="4460242"/>
            <a:ext cx="5826972" cy="609601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08148" y="3006629"/>
            <a:ext cx="5803921" cy="125810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1614" y="54372"/>
            <a:ext cx="1257000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4666" y="841904"/>
            <a:ext cx="1257000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产品层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4764" y="1598701"/>
            <a:ext cx="1257000" cy="1242351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服务层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93925" y="3002771"/>
            <a:ext cx="1257000" cy="1261966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82448" y="4398511"/>
            <a:ext cx="1257000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数据层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88804" y="54372"/>
            <a:ext cx="5803921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24646" y="54372"/>
            <a:ext cx="1334164" cy="509287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562473" y="142877"/>
            <a:ext cx="1875438" cy="509287"/>
          </a:xfrm>
          <a:prstGeom prst="rect">
            <a:avLst/>
          </a:prstGeom>
          <a:solidFill>
            <a:srgbClr val="FEFFC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流量精准预测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11855" y="841904"/>
            <a:ext cx="5803922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27820" y="922925"/>
            <a:ext cx="1234426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场景生成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17647" y="909551"/>
            <a:ext cx="125043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智能驾驶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96571" y="150763"/>
            <a:ext cx="1785573" cy="509287"/>
          </a:xfrm>
          <a:prstGeom prst="rect">
            <a:avLst/>
          </a:prstGeom>
          <a:solidFill>
            <a:srgbClr val="FEFFCD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区域信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</a:t>
            </a:r>
            <a:r>
              <a:rPr lang="zh-CN" altLang="en-US" sz="20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优化 </a:t>
            </a:r>
            <a:endPara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82749" y="923819"/>
            <a:ext cx="125043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交通推演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88804" y="1598700"/>
            <a:ext cx="5803921" cy="124235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94909" y="1687439"/>
            <a:ext cx="5570307" cy="385823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用户中心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网关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611892" y="923819"/>
            <a:ext cx="122998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语音交互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33062" y="3674328"/>
            <a:ext cx="122998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图像识别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80199" y="3053655"/>
            <a:ext cx="127485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大模型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19340" y="3058875"/>
            <a:ext cx="122998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语音识别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94909" y="2192639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分析中心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217007" y="2201053"/>
            <a:ext cx="121765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策略中心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640617" y="2184953"/>
            <a:ext cx="121765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事件中心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22784" y="4510397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历史数据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02592" y="4521973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地图数据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08729" y="4521973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用户数据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587393" y="4521973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实时监控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37836" y="2189462"/>
            <a:ext cx="121765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调度中心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86360" y="3666013"/>
            <a:ext cx="126869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目标检测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513338" y="3666013"/>
            <a:ext cx="138740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意图识别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57419" y="3059087"/>
            <a:ext cx="124297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目标跟踪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51035" y="3666012"/>
            <a:ext cx="127186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三维孪生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70120" y="1480701"/>
            <a:ext cx="1250433" cy="445072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交管部门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75989" y="2969632"/>
            <a:ext cx="1250433" cy="469089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出行公众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700813" y="4498544"/>
            <a:ext cx="1216753" cy="403750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交通企业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506551" y="3051402"/>
            <a:ext cx="136117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语音合成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5521829" y="137856"/>
            <a:ext cx="174565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交通设施规划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819" y="780699"/>
            <a:ext cx="1229032" cy="6981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819" y="2157194"/>
            <a:ext cx="1241952" cy="82796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886" y="3677069"/>
            <a:ext cx="1211755" cy="80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95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矩形 101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26751" y="644681"/>
            <a:ext cx="1352840" cy="4398153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85097" y="4460242"/>
            <a:ext cx="5826972" cy="609601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08148" y="3006629"/>
            <a:ext cx="5803921" cy="1258108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1614" y="54372"/>
            <a:ext cx="1257000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4666" y="841904"/>
            <a:ext cx="1257000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产品层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4764" y="1598701"/>
            <a:ext cx="1257000" cy="1242351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服务层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93925" y="3002771"/>
            <a:ext cx="1257000" cy="1261966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82448" y="4398511"/>
            <a:ext cx="1257000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数据层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88804" y="54372"/>
            <a:ext cx="5803921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24646" y="54372"/>
            <a:ext cx="1334164" cy="509287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562473" y="142877"/>
            <a:ext cx="187543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流量精准预测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11855" y="841904"/>
            <a:ext cx="5803922" cy="67133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27820" y="922925"/>
            <a:ext cx="1234426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场景生成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17647" y="909551"/>
            <a:ext cx="125043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智能驾驶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96571" y="150763"/>
            <a:ext cx="178557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区域信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控优化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82749" y="923819"/>
            <a:ext cx="125043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交通推演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88804" y="1598700"/>
            <a:ext cx="5803921" cy="124235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94909" y="1687439"/>
            <a:ext cx="5570307" cy="385823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用户中心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网关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611892" y="923819"/>
            <a:ext cx="122998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语音交互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33062" y="3674328"/>
            <a:ext cx="122998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图像识别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80199" y="3053655"/>
            <a:ext cx="127485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大模型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19340" y="3058875"/>
            <a:ext cx="122998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语音识别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94909" y="2192639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分析中心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217007" y="2201053"/>
            <a:ext cx="121765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策略中心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640617" y="2184953"/>
            <a:ext cx="121765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事件中心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22784" y="4510397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历史数据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02592" y="4521973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地图数据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08729" y="4521973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用户数据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587393" y="4521973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实时监控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37836" y="2189462"/>
            <a:ext cx="121765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调度中心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86360" y="3666013"/>
            <a:ext cx="126869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目标检测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513338" y="3666013"/>
            <a:ext cx="138740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意图识别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57419" y="3059087"/>
            <a:ext cx="124297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目标跟踪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51035" y="3666012"/>
            <a:ext cx="127186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三维孪生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70120" y="1480701"/>
            <a:ext cx="1250433" cy="445072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交管部门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75989" y="2969632"/>
            <a:ext cx="1250433" cy="469089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出行公众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700813" y="4498544"/>
            <a:ext cx="1216753" cy="403750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交通企业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506551" y="3051402"/>
            <a:ext cx="136117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语音合成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5521829" y="137856"/>
            <a:ext cx="174565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交通设施规划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819" y="780699"/>
            <a:ext cx="1229032" cy="6981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819" y="2157194"/>
            <a:ext cx="1241952" cy="82796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886" y="3677069"/>
            <a:ext cx="1211755" cy="80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8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矩形 101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26751" y="644681"/>
            <a:ext cx="1352840" cy="4398153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85097" y="4460242"/>
            <a:ext cx="5826972" cy="609601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08148" y="3006629"/>
            <a:ext cx="5803921" cy="1258108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1614" y="54372"/>
            <a:ext cx="1257000" cy="671332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/>
              <a:t>方案层</a:t>
            </a:r>
            <a:endParaRPr lang="zh-CN" altLang="en-US" sz="2400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4666" y="841904"/>
            <a:ext cx="1257000" cy="671332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/>
              <a:t>产品层</a:t>
            </a:r>
            <a:endParaRPr lang="zh-CN" altLang="en-US" sz="2400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4764" y="1598701"/>
            <a:ext cx="1257000" cy="1242351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/>
              <a:t>服务层</a:t>
            </a:r>
            <a:endParaRPr lang="zh-CN" altLang="en-US" sz="2400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93925" y="3002771"/>
            <a:ext cx="1257000" cy="1261966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smtClean="0"/>
              <a:t>AI </a:t>
            </a:r>
            <a:r>
              <a:rPr lang="zh-CN" altLang="en-US" sz="2400" smtClean="0"/>
              <a:t>层</a:t>
            </a:r>
            <a:endParaRPr lang="zh-CN" altLang="en-US" sz="2400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82448" y="4398511"/>
            <a:ext cx="1257000" cy="671332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/>
              <a:t>数据层</a:t>
            </a:r>
            <a:endParaRPr lang="zh-CN" altLang="en-US" sz="2400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88804" y="54372"/>
            <a:ext cx="5803921" cy="671332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24646" y="54372"/>
            <a:ext cx="1334164" cy="509287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smtClean="0"/>
              <a:t>用户</a:t>
            </a:r>
            <a:endParaRPr lang="zh-CN" altLang="en-US" sz="2800" dirty="0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562473" y="142877"/>
            <a:ext cx="187543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流量精准预测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11855" y="841904"/>
            <a:ext cx="5803922" cy="671332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27820" y="922925"/>
            <a:ext cx="1234426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场景生成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17647" y="909551"/>
            <a:ext cx="125043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智能驾驶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96571" y="150763"/>
            <a:ext cx="178557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区域信</a:t>
            </a:r>
            <a:r>
              <a:rPr lang="zh-CN" altLang="en-US" sz="2000">
                <a:solidFill>
                  <a:schemeClr val="tx1"/>
                </a:solidFill>
              </a:rPr>
              <a:t>控优化</a:t>
            </a: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82749" y="923819"/>
            <a:ext cx="125043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交通推演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588804" y="1598700"/>
            <a:ext cx="5803921" cy="1242352"/>
          </a:xfrm>
          <a:prstGeom prst="rect">
            <a:avLst/>
          </a:prstGeom>
          <a:solidFill>
            <a:srgbClr val="4471C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dirty="0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94909" y="1687439"/>
            <a:ext cx="5570307" cy="385823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用户中心</a:t>
            </a:r>
            <a:r>
              <a:rPr lang="en-US" altLang="zh-CN" sz="2000" smtClean="0">
                <a:solidFill>
                  <a:schemeClr val="tx1"/>
                </a:solidFill>
              </a:rPr>
              <a:t>/</a:t>
            </a:r>
            <a:r>
              <a:rPr lang="zh-CN" altLang="en-US" sz="2000" smtClean="0">
                <a:solidFill>
                  <a:schemeClr val="tx1"/>
                </a:solidFill>
              </a:rPr>
              <a:t>网关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611892" y="923819"/>
            <a:ext cx="122998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语音交互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33062" y="3674328"/>
            <a:ext cx="122998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图像识别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80199" y="3053655"/>
            <a:ext cx="127485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smtClean="0">
                <a:solidFill>
                  <a:schemeClr val="tx1"/>
                </a:solidFill>
              </a:rPr>
              <a:t>AI </a:t>
            </a:r>
            <a:r>
              <a:rPr lang="zh-CN" altLang="en-US" sz="2000" smtClean="0">
                <a:solidFill>
                  <a:schemeClr val="tx1"/>
                </a:solidFill>
              </a:rPr>
              <a:t>大</a:t>
            </a:r>
            <a:r>
              <a:rPr lang="zh-CN" altLang="en-US" sz="2000" smtClean="0">
                <a:solidFill>
                  <a:schemeClr val="tx1"/>
                </a:solidFill>
              </a:rPr>
              <a:t>模型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19340" y="3058875"/>
            <a:ext cx="122998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语音识别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94909" y="2192639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分析中心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217007" y="2201053"/>
            <a:ext cx="121765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策略中心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640617" y="2184953"/>
            <a:ext cx="121765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事件中心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22784" y="4510397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历史数据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702592" y="4521973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地图数据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3108729" y="4521973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用户数据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587393" y="4521973"/>
            <a:ext cx="128053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实时监控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37836" y="2189462"/>
            <a:ext cx="121765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调度中心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1686360" y="3666013"/>
            <a:ext cx="1268698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目标检测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513338" y="3666013"/>
            <a:ext cx="138740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意图识别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57419" y="3059087"/>
            <a:ext cx="1242973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目标</a:t>
            </a:r>
            <a:r>
              <a:rPr lang="zh-CN" altLang="en-US" sz="2000" smtClean="0">
                <a:solidFill>
                  <a:schemeClr val="tx1"/>
                </a:solidFill>
              </a:rPr>
              <a:t>跟踪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6051035" y="3666012"/>
            <a:ext cx="127186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三维孪生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70120" y="1480701"/>
            <a:ext cx="1250433" cy="445072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交管部门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675989" y="2969632"/>
            <a:ext cx="1250433" cy="469089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出行公众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7700813" y="4498544"/>
            <a:ext cx="1216753" cy="403750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交通企业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4506551" y="3051402"/>
            <a:ext cx="1361175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语音合成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BC279198-0A96-3E30-0BCA-5508AC892DDA}"/>
              </a:ext>
            </a:extLst>
          </p:cNvPr>
          <p:cNvSpPr/>
          <p:nvPr/>
        </p:nvSpPr>
        <p:spPr>
          <a:xfrm>
            <a:off x="5521829" y="137856"/>
            <a:ext cx="1745659" cy="509287"/>
          </a:xfrm>
          <a:prstGeom prst="rect">
            <a:avLst/>
          </a:prstGeom>
          <a:solidFill>
            <a:srgbClr val="FEFFC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mtClean="0">
                <a:solidFill>
                  <a:schemeClr val="tx1"/>
                </a:solidFill>
              </a:rPr>
              <a:t>交通设施规划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819" y="780699"/>
            <a:ext cx="1229032" cy="69815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819" y="2157194"/>
            <a:ext cx="1241952" cy="82796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886" y="3677069"/>
            <a:ext cx="1211755" cy="80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10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4</a:t>
            </a:fld>
            <a:endParaRPr lang="es-ES"/>
          </a:p>
        </p:txBody>
      </p:sp>
      <p:sp>
        <p:nvSpPr>
          <p:cNvPr id="6" name="文本框 5"/>
          <p:cNvSpPr txBox="1"/>
          <p:nvPr/>
        </p:nvSpPr>
        <p:spPr>
          <a:xfrm>
            <a:off x="1990913" y="161925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智慧交通轩辕大模型系统框架</a:t>
            </a:r>
            <a:endParaRPr lang="zh-CN" altLang="en-US" sz="2800">
              <a:latin typeface="+mj-ea"/>
              <a:ea typeface="+mj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62" y="780395"/>
            <a:ext cx="7529513" cy="426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52507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9050"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221</Words>
  <Application>Microsoft Office PowerPoint</Application>
  <PresentationFormat>全屏显示(16:9)</PresentationFormat>
  <Paragraphs>101</Paragraphs>
  <Slides>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Arial</vt:lpstr>
      <vt:lpstr>宋体</vt:lpstr>
      <vt:lpstr>Economica</vt:lpstr>
      <vt:lpstr>Muli Regular</vt:lpstr>
      <vt:lpstr>微软雅黑</vt:lpstr>
      <vt:lpstr>Open Sans</vt:lpstr>
      <vt:lpstr>Luxe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Windows User</cp:lastModifiedBy>
  <cp:revision>252</cp:revision>
  <dcterms:created xsi:type="dcterms:W3CDTF">2020-04-29T14:54:23Z</dcterms:created>
  <dcterms:modified xsi:type="dcterms:W3CDTF">2024-02-02T07:22:22Z</dcterms:modified>
</cp:coreProperties>
</file>